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559675" cy="10620375"/>
  <p:notesSz cx="6735763" cy="9866313"/>
  <p:defaultTextStyle>
    <a:defPPr>
      <a:defRPr lang="ja-JP"/>
    </a:defPPr>
    <a:lvl1pPr marL="0" algn="l" defTabSz="991469" rtl="0" eaLnBrk="1" latinLnBrk="0" hangingPunct="1">
      <a:defRPr kumimoji="1" sz="1952" kern="1200">
        <a:solidFill>
          <a:schemeClr val="tx1"/>
        </a:solidFill>
        <a:latin typeface="+mn-lt"/>
        <a:ea typeface="+mn-ea"/>
        <a:cs typeface="+mn-cs"/>
      </a:defRPr>
    </a:lvl1pPr>
    <a:lvl2pPr marL="495735" algn="l" defTabSz="991469" rtl="0" eaLnBrk="1" latinLnBrk="0" hangingPunct="1">
      <a:defRPr kumimoji="1" sz="1952" kern="1200">
        <a:solidFill>
          <a:schemeClr val="tx1"/>
        </a:solidFill>
        <a:latin typeface="+mn-lt"/>
        <a:ea typeface="+mn-ea"/>
        <a:cs typeface="+mn-cs"/>
      </a:defRPr>
    </a:lvl2pPr>
    <a:lvl3pPr marL="991469" algn="l" defTabSz="991469" rtl="0" eaLnBrk="1" latinLnBrk="0" hangingPunct="1">
      <a:defRPr kumimoji="1" sz="1952" kern="1200">
        <a:solidFill>
          <a:schemeClr val="tx1"/>
        </a:solidFill>
        <a:latin typeface="+mn-lt"/>
        <a:ea typeface="+mn-ea"/>
        <a:cs typeface="+mn-cs"/>
      </a:defRPr>
    </a:lvl3pPr>
    <a:lvl4pPr marL="1487204" algn="l" defTabSz="991469" rtl="0" eaLnBrk="1" latinLnBrk="0" hangingPunct="1">
      <a:defRPr kumimoji="1" sz="1952" kern="1200">
        <a:solidFill>
          <a:schemeClr val="tx1"/>
        </a:solidFill>
        <a:latin typeface="+mn-lt"/>
        <a:ea typeface="+mn-ea"/>
        <a:cs typeface="+mn-cs"/>
      </a:defRPr>
    </a:lvl4pPr>
    <a:lvl5pPr marL="1982939" algn="l" defTabSz="991469" rtl="0" eaLnBrk="1" latinLnBrk="0" hangingPunct="1">
      <a:defRPr kumimoji="1" sz="1952" kern="1200">
        <a:solidFill>
          <a:schemeClr val="tx1"/>
        </a:solidFill>
        <a:latin typeface="+mn-lt"/>
        <a:ea typeface="+mn-ea"/>
        <a:cs typeface="+mn-cs"/>
      </a:defRPr>
    </a:lvl5pPr>
    <a:lvl6pPr marL="2478673" algn="l" defTabSz="991469" rtl="0" eaLnBrk="1" latinLnBrk="0" hangingPunct="1">
      <a:defRPr kumimoji="1" sz="1952" kern="1200">
        <a:solidFill>
          <a:schemeClr val="tx1"/>
        </a:solidFill>
        <a:latin typeface="+mn-lt"/>
        <a:ea typeface="+mn-ea"/>
        <a:cs typeface="+mn-cs"/>
      </a:defRPr>
    </a:lvl6pPr>
    <a:lvl7pPr marL="2974409" algn="l" defTabSz="991469" rtl="0" eaLnBrk="1" latinLnBrk="0" hangingPunct="1">
      <a:defRPr kumimoji="1" sz="1952" kern="1200">
        <a:solidFill>
          <a:schemeClr val="tx1"/>
        </a:solidFill>
        <a:latin typeface="+mn-lt"/>
        <a:ea typeface="+mn-ea"/>
        <a:cs typeface="+mn-cs"/>
      </a:defRPr>
    </a:lvl7pPr>
    <a:lvl8pPr marL="3470143" algn="l" defTabSz="991469" rtl="0" eaLnBrk="1" latinLnBrk="0" hangingPunct="1">
      <a:defRPr kumimoji="1" sz="1952" kern="1200">
        <a:solidFill>
          <a:schemeClr val="tx1"/>
        </a:solidFill>
        <a:latin typeface="+mn-lt"/>
        <a:ea typeface="+mn-ea"/>
        <a:cs typeface="+mn-cs"/>
      </a:defRPr>
    </a:lvl8pPr>
    <a:lvl9pPr marL="3965877" algn="l" defTabSz="991469" rtl="0" eaLnBrk="1" latinLnBrk="0" hangingPunct="1">
      <a:defRPr kumimoji="1" sz="195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EF3631"/>
    <a:srgbClr val="CE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38104"/>
            <a:ext cx="6425724" cy="3697464"/>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578156"/>
            <a:ext cx="5669756" cy="2564131"/>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96762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257752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5437"/>
            <a:ext cx="1630055" cy="90002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5437"/>
            <a:ext cx="4795669" cy="90002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188827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116189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47722"/>
            <a:ext cx="6520220" cy="4417780"/>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07296"/>
            <a:ext cx="6520220" cy="2323206"/>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229079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27183"/>
            <a:ext cx="3212862" cy="673853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27183"/>
            <a:ext cx="3212862" cy="673853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267142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5439"/>
            <a:ext cx="6520220" cy="205278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03468"/>
            <a:ext cx="3198096" cy="1275919"/>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879387"/>
            <a:ext cx="3198096" cy="570599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03468"/>
            <a:ext cx="3213847" cy="1275919"/>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879387"/>
            <a:ext cx="3213847" cy="570599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191961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100839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374862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08025"/>
            <a:ext cx="2438192" cy="2478088"/>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29140"/>
            <a:ext cx="3827085" cy="754735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186112"/>
            <a:ext cx="2438192" cy="590266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246165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08025"/>
            <a:ext cx="2438192" cy="2478088"/>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29140"/>
            <a:ext cx="3827085" cy="754735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186112"/>
            <a:ext cx="2438192" cy="590266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2E9C31-9408-4A9B-8DB9-B7A9345155E1}" type="datetimeFigureOut">
              <a:rPr kumimoji="1" lang="ja-JP" altLang="en-US" smtClean="0"/>
              <a:t>2019/10/1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41532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5439"/>
            <a:ext cx="6520220" cy="205278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27183"/>
            <a:ext cx="6520220" cy="673853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843516"/>
            <a:ext cx="1700927" cy="565437"/>
          </a:xfrm>
          <a:prstGeom prst="rect">
            <a:avLst/>
          </a:prstGeom>
        </p:spPr>
        <p:txBody>
          <a:bodyPr vert="horz" lIns="91440" tIns="45720" rIns="91440" bIns="45720" rtlCol="0" anchor="ctr"/>
          <a:lstStyle>
            <a:lvl1pPr algn="l">
              <a:defRPr sz="992">
                <a:solidFill>
                  <a:schemeClr val="tx1">
                    <a:tint val="75000"/>
                  </a:schemeClr>
                </a:solidFill>
              </a:defRPr>
            </a:lvl1pPr>
          </a:lstStyle>
          <a:p>
            <a:fld id="{342E9C31-9408-4A9B-8DB9-B7A9345155E1}" type="datetimeFigureOut">
              <a:rPr kumimoji="1" lang="ja-JP" altLang="en-US" smtClean="0"/>
              <a:t>2019/10/1</a:t>
            </a:fld>
            <a:endParaRPr kumimoji="1" lang="ja-JP" altLang="en-US"/>
          </a:p>
        </p:txBody>
      </p:sp>
      <p:sp>
        <p:nvSpPr>
          <p:cNvPr id="5" name="Footer Placeholder 4"/>
          <p:cNvSpPr>
            <a:spLocks noGrp="1"/>
          </p:cNvSpPr>
          <p:nvPr>
            <p:ph type="ftr" sz="quarter" idx="3"/>
          </p:nvPr>
        </p:nvSpPr>
        <p:spPr>
          <a:xfrm>
            <a:off x="2504143" y="9843516"/>
            <a:ext cx="2551390" cy="565437"/>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843516"/>
            <a:ext cx="1700927" cy="565437"/>
          </a:xfrm>
          <a:prstGeom prst="rect">
            <a:avLst/>
          </a:prstGeom>
        </p:spPr>
        <p:txBody>
          <a:bodyPr vert="horz" lIns="91440" tIns="45720" rIns="91440" bIns="45720" rtlCol="0" anchor="ctr"/>
          <a:lstStyle>
            <a:lvl1pPr algn="r">
              <a:defRPr sz="992">
                <a:solidFill>
                  <a:schemeClr val="tx1">
                    <a:tint val="75000"/>
                  </a:schemeClr>
                </a:solidFill>
              </a:defRPr>
            </a:lvl1pPr>
          </a:lstStyle>
          <a:p>
            <a:fld id="{54F087DC-E291-4554-B807-3D4AFD584E02}" type="slidenum">
              <a:rPr kumimoji="1" lang="ja-JP" altLang="en-US" smtClean="0"/>
              <a:t>‹#›</a:t>
            </a:fld>
            <a:endParaRPr kumimoji="1" lang="ja-JP" altLang="en-US"/>
          </a:p>
        </p:txBody>
      </p:sp>
    </p:spTree>
    <p:extLst>
      <p:ext uri="{BB962C8B-B14F-4D97-AF65-F5344CB8AC3E}">
        <p14:creationId xmlns:p14="http://schemas.microsoft.com/office/powerpoint/2010/main" val="843460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accent4">
                <a:lumMod val="0"/>
                <a:lumOff val="100000"/>
              </a:schemeClr>
            </a:gs>
            <a:gs pos="73000">
              <a:schemeClr val="accent4">
                <a:lumMod val="4000"/>
                <a:lumOff val="96000"/>
              </a:schemeClr>
            </a:gs>
            <a:gs pos="82000">
              <a:schemeClr val="bg1"/>
            </a:gs>
            <a:gs pos="47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grpSp>
        <p:nvGrpSpPr>
          <p:cNvPr id="20" name="グループ化 19"/>
          <p:cNvGrpSpPr/>
          <p:nvPr/>
        </p:nvGrpSpPr>
        <p:grpSpPr>
          <a:xfrm>
            <a:off x="-276382" y="1865664"/>
            <a:ext cx="7852840" cy="2888344"/>
            <a:chOff x="-276382" y="1865664"/>
            <a:chExt cx="7852840" cy="2888344"/>
          </a:xfrm>
        </p:grpSpPr>
        <p:sp>
          <p:nvSpPr>
            <p:cNvPr id="22" name="正方形/長方形 21"/>
            <p:cNvSpPr/>
            <p:nvPr/>
          </p:nvSpPr>
          <p:spPr>
            <a:xfrm>
              <a:off x="0" y="1865664"/>
              <a:ext cx="7576458" cy="2888344"/>
            </a:xfrm>
            <a:prstGeom prst="rect">
              <a:avLst/>
            </a:prstGeom>
            <a:blipFill>
              <a:blip r:embed="rId2">
                <a:alphaModFix amt="64000"/>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l="-21659" t="-25725" r="-30031" b="-285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太陽 17"/>
            <p:cNvSpPr/>
            <p:nvPr/>
          </p:nvSpPr>
          <p:spPr>
            <a:xfrm rot="21337297">
              <a:off x="-276382" y="1891446"/>
              <a:ext cx="2415330" cy="2375912"/>
            </a:xfrm>
            <a:prstGeom prst="sun">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13546" y="2756236"/>
              <a:ext cx="1540991" cy="695062"/>
            </a:xfrm>
            <a:prstGeom prst="rect">
              <a:avLst/>
            </a:prstGeom>
            <a:noFill/>
          </p:spPr>
          <p:txBody>
            <a:bodyPr wrap="square" rtlCol="0">
              <a:spAutoFit/>
            </a:bodyPr>
            <a:lstStyle/>
            <a:p>
              <a:r>
                <a:rPr lang="ja-JP" altLang="en-US" sz="1800" b="1" dirty="0" smtClean="0">
                  <a:solidFill>
                    <a:schemeClr val="bg1"/>
                  </a:solidFill>
                </a:rPr>
                <a:t>前回津でも</a:t>
              </a:r>
              <a:endParaRPr lang="en-US" altLang="ja-JP" sz="1800" b="1" dirty="0" smtClean="0">
                <a:solidFill>
                  <a:schemeClr val="bg1"/>
                </a:solidFill>
              </a:endParaRPr>
            </a:p>
            <a:p>
              <a:pPr>
                <a:lnSpc>
                  <a:spcPts val="2800"/>
                </a:lnSpc>
              </a:pPr>
              <a:r>
                <a:rPr lang="ja-JP" altLang="en-US" sz="1800" b="1" dirty="0" smtClean="0">
                  <a:solidFill>
                    <a:schemeClr val="bg1"/>
                  </a:solidFill>
                </a:rPr>
                <a:t>開催し</a:t>
              </a:r>
              <a:r>
                <a:rPr kumimoji="1" lang="ja-JP" altLang="en-US" sz="1800" b="1" dirty="0" smtClean="0">
                  <a:solidFill>
                    <a:schemeClr val="bg1"/>
                  </a:solidFill>
                </a:rPr>
                <a:t>好評</a:t>
              </a:r>
            </a:p>
          </p:txBody>
        </p:sp>
      </p:gr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56" y="5189642"/>
            <a:ext cx="4613316" cy="3393020"/>
          </a:xfrm>
          <a:prstGeom prst="rect">
            <a:avLst/>
          </a:prstGeom>
        </p:spPr>
      </p:pic>
      <p:sp>
        <p:nvSpPr>
          <p:cNvPr id="2" name="正方形/長方形 1"/>
          <p:cNvSpPr/>
          <p:nvPr/>
        </p:nvSpPr>
        <p:spPr>
          <a:xfrm>
            <a:off x="506375" y="186671"/>
            <a:ext cx="3493264" cy="338554"/>
          </a:xfrm>
          <a:prstGeom prst="rect">
            <a:avLst/>
          </a:prstGeom>
        </p:spPr>
        <p:txBody>
          <a:bodyPr wrap="none">
            <a:spAutoFit/>
          </a:bodyPr>
          <a:lstStyle/>
          <a:p>
            <a:pPr algn="just"/>
            <a:r>
              <a:rPr lang="ja-JP" altLang="ja-JP" sz="1600" b="1" kern="100" dirty="0" smtClean="0">
                <a:latin typeface="Century" panose="02040604050505020304" pitchFamily="18" charset="0"/>
                <a:ea typeface="ＭＳ 明朝" panose="02020609040205080304" pitchFamily="17" charset="-128"/>
                <a:cs typeface="Times New Roman" panose="02020603050405020304" pitchFamily="18" charset="0"/>
              </a:rPr>
              <a:t>三重県</a:t>
            </a:r>
            <a:r>
              <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rPr>
              <a:t>作業</a:t>
            </a:r>
            <a:r>
              <a:rPr lang="ja-JP" altLang="ja-JP" sz="1600" b="1" kern="100" dirty="0" smtClean="0">
                <a:latin typeface="Century" panose="02040604050505020304" pitchFamily="18" charset="0"/>
                <a:ea typeface="ＭＳ 明朝" panose="02020609040205080304" pitchFamily="17" charset="-128"/>
                <a:cs typeface="Times New Roman" panose="02020603050405020304" pitchFamily="18" charset="0"/>
              </a:rPr>
              <a:t>療法</a:t>
            </a:r>
            <a:r>
              <a:rPr lang="ja-JP" altLang="en-US" sz="1600" b="1" kern="100" dirty="0" smtClean="0">
                <a:latin typeface="Century" panose="02040604050505020304" pitchFamily="18" charset="0"/>
                <a:ea typeface="ＭＳ 明朝" panose="02020609040205080304" pitchFamily="17" charset="-128"/>
                <a:cs typeface="Times New Roman" panose="02020603050405020304" pitchFamily="18" charset="0"/>
              </a:rPr>
              <a:t>士会</a:t>
            </a:r>
            <a:r>
              <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rPr>
              <a:t>　一般公開講座</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p:cNvSpPr txBox="1"/>
          <p:nvPr/>
        </p:nvSpPr>
        <p:spPr>
          <a:xfrm>
            <a:off x="173507" y="9515475"/>
            <a:ext cx="5400945" cy="9498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6169" tIns="48084" rIns="96169" bIns="48084" numCol="1" spcCol="0" rtlCol="0" fromWordArt="0" anchor="t" anchorCtr="0" forceAA="0" compatLnSpc="1">
            <a:prstTxWarp prst="textNoShape">
              <a:avLst/>
            </a:prstTxWarp>
            <a:noAutofit/>
          </a:bodyPr>
          <a:lstStyle/>
          <a:p>
            <a:pPr algn="just"/>
            <a:r>
              <a:rPr lang="ja-JP" altLang="en-US" sz="1262" kern="100" dirty="0">
                <a:ea typeface="ＭＳ 明朝" panose="02020609040205080304" pitchFamily="17" charset="-128"/>
                <a:cs typeface="Times New Roman" panose="02020603050405020304" pitchFamily="18" charset="0"/>
              </a:rPr>
              <a:t>後援</a:t>
            </a:r>
          </a:p>
          <a:p>
            <a:pPr algn="just">
              <a:lnSpc>
                <a:spcPts val="2000"/>
              </a:lnSpc>
            </a:pPr>
            <a:r>
              <a:rPr lang="ja-JP" altLang="en-US" sz="1156" kern="100" dirty="0">
                <a:ea typeface="ＭＳ 明朝" panose="02020609040205080304" pitchFamily="17" charset="-128"/>
                <a:cs typeface="Times New Roman" panose="02020603050405020304" pitchFamily="18" charset="0"/>
              </a:rPr>
              <a:t>三重県</a:t>
            </a:r>
            <a:r>
              <a:rPr lang="ja-JP" altLang="en-US" sz="1156" kern="100" dirty="0" smtClean="0">
                <a:ea typeface="ＭＳ 明朝" panose="02020609040205080304" pitchFamily="17" charset="-128"/>
                <a:cs typeface="Times New Roman" panose="02020603050405020304" pitchFamily="18" charset="0"/>
              </a:rPr>
              <a:t>、名張市</a:t>
            </a:r>
            <a:r>
              <a:rPr lang="ja-JP" altLang="en-US" sz="1156" kern="100" dirty="0">
                <a:ea typeface="ＭＳ 明朝" panose="02020609040205080304" pitchFamily="17" charset="-128"/>
                <a:cs typeface="Times New Roman" panose="02020603050405020304" pitchFamily="18" charset="0"/>
              </a:rPr>
              <a:t>、</a:t>
            </a:r>
            <a:r>
              <a:rPr lang="en-US"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公社）三重県医師会、</a:t>
            </a:r>
            <a:r>
              <a:rPr lang="en-US"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公社</a:t>
            </a:r>
            <a:r>
              <a:rPr lang="en-US"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三重県看護協会、</a:t>
            </a:r>
            <a:endParaRPr lang="ja-JP" altLang="en-US" sz="1104" kern="100" dirty="0">
              <a:ea typeface="ＭＳ 明朝" panose="02020609040205080304" pitchFamily="17" charset="-128"/>
              <a:cs typeface="Times New Roman" panose="02020603050405020304" pitchFamily="18" charset="0"/>
            </a:endParaRPr>
          </a:p>
          <a:p>
            <a:pPr algn="just"/>
            <a:r>
              <a:rPr lang="en-US"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一社</a:t>
            </a:r>
            <a:r>
              <a:rPr lang="en-US"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三重県理学療法士会</a:t>
            </a:r>
            <a:r>
              <a:rPr lang="ja-JP" altLang="en-US" sz="1156" kern="100" dirty="0" smtClean="0">
                <a:ea typeface="ＭＳ 明朝" panose="02020609040205080304" pitchFamily="17" charset="-128"/>
                <a:cs typeface="Times New Roman" panose="02020603050405020304" pitchFamily="18" charset="0"/>
              </a:rPr>
              <a:t>、</a:t>
            </a:r>
            <a:r>
              <a:rPr lang="en-US" altLang="ja-JP" sz="1156" kern="100" dirty="0" smtClean="0">
                <a:ea typeface="ＭＳ 明朝" panose="02020609040205080304" pitchFamily="17" charset="-128"/>
                <a:cs typeface="Times New Roman" panose="02020603050405020304" pitchFamily="18" charset="0"/>
              </a:rPr>
              <a:t>(</a:t>
            </a:r>
            <a:r>
              <a:rPr lang="ja-JP" altLang="en-US" sz="1156" kern="100" dirty="0" smtClean="0">
                <a:ea typeface="ＭＳ 明朝" panose="02020609040205080304" pitchFamily="17" charset="-128"/>
                <a:cs typeface="Times New Roman" panose="02020603050405020304" pitchFamily="18" charset="0"/>
              </a:rPr>
              <a:t>一社</a:t>
            </a:r>
            <a:r>
              <a:rPr lang="en-US" altLang="ja-JP" sz="1156" kern="100" dirty="0">
                <a:ea typeface="ＭＳ 明朝" panose="02020609040205080304" pitchFamily="17" charset="-128"/>
                <a:cs typeface="Times New Roman" panose="02020603050405020304" pitchFamily="18" charset="0"/>
              </a:rPr>
              <a:t>)</a:t>
            </a:r>
            <a:r>
              <a:rPr lang="ja-JP" altLang="en-US" sz="1156" kern="100" dirty="0">
                <a:ea typeface="ＭＳ 明朝" panose="02020609040205080304" pitchFamily="17" charset="-128"/>
                <a:cs typeface="Times New Roman" panose="02020603050405020304" pitchFamily="18" charset="0"/>
              </a:rPr>
              <a:t>三重県介護支援専門員</a:t>
            </a:r>
            <a:r>
              <a:rPr lang="ja-JP" altLang="en-US" sz="1156" kern="100" dirty="0" smtClean="0">
                <a:ea typeface="ＭＳ 明朝" panose="02020609040205080304" pitchFamily="17" charset="-128"/>
                <a:cs typeface="Times New Roman" panose="02020603050405020304" pitchFamily="18" charset="0"/>
              </a:rPr>
              <a:t>協会、</a:t>
            </a:r>
            <a:endParaRPr lang="en-US" altLang="ja-JP" sz="1156" kern="100" dirty="0">
              <a:ea typeface="ＭＳ 明朝" panose="02020609040205080304" pitchFamily="17" charset="-128"/>
              <a:cs typeface="Times New Roman" panose="02020603050405020304" pitchFamily="18" charset="0"/>
            </a:endParaRPr>
          </a:p>
          <a:p>
            <a:pPr algn="just"/>
            <a:r>
              <a:rPr lang="ja-JP" altLang="en-US" sz="1156" kern="100" dirty="0">
                <a:ea typeface="ＭＳ 明朝" panose="02020609040205080304" pitchFamily="17" charset="-128"/>
                <a:cs typeface="Times New Roman" panose="02020603050405020304" pitchFamily="18" charset="0"/>
              </a:rPr>
              <a:t>三重県言語聴覚士会</a:t>
            </a:r>
            <a:r>
              <a:rPr lang="ja-JP" altLang="en-US" sz="1156" kern="100" dirty="0" smtClean="0">
                <a:ea typeface="ＭＳ 明朝" panose="02020609040205080304" pitchFamily="17" charset="-128"/>
                <a:cs typeface="Times New Roman" panose="02020603050405020304" pitchFamily="18" charset="0"/>
              </a:rPr>
              <a:t>、三重県</a:t>
            </a:r>
            <a:r>
              <a:rPr lang="ja-JP" altLang="en-US" sz="1156" kern="100" dirty="0">
                <a:ea typeface="ＭＳ 明朝" panose="02020609040205080304" pitchFamily="17" charset="-128"/>
                <a:cs typeface="Times New Roman" panose="02020603050405020304" pitchFamily="18" charset="0"/>
              </a:rPr>
              <a:t>ソーシャルワーカー協会（順</a:t>
            </a:r>
            <a:r>
              <a:rPr lang="ja-JP" altLang="en-US" sz="1156" kern="100" dirty="0" smtClean="0">
                <a:ea typeface="ＭＳ 明朝" panose="02020609040205080304" pitchFamily="17" charset="-128"/>
                <a:cs typeface="Times New Roman" panose="02020603050405020304" pitchFamily="18" charset="0"/>
              </a:rPr>
              <a:t>不同</a:t>
            </a:r>
            <a:r>
              <a:rPr lang="ja-JP" altLang="en-US" sz="1104" kern="100" dirty="0" smtClean="0">
                <a:ea typeface="ＭＳ 明朝" panose="02020609040205080304" pitchFamily="17" charset="-128"/>
                <a:cs typeface="Times New Roman" panose="02020603050405020304" pitchFamily="18" charset="0"/>
              </a:rPr>
              <a:t>）</a:t>
            </a:r>
            <a:endParaRPr lang="ja-JP" altLang="en-US" sz="1104" kern="100" dirty="0">
              <a:ea typeface="ＭＳ 明朝" panose="02020609040205080304" pitchFamily="17" charset="-128"/>
              <a:cs typeface="Times New Roman" panose="02020603050405020304" pitchFamily="18" charset="0"/>
            </a:endParaRPr>
          </a:p>
        </p:txBody>
      </p:sp>
      <p:sp>
        <p:nvSpPr>
          <p:cNvPr id="8" name="テキスト ボックス 9"/>
          <p:cNvSpPr txBox="1"/>
          <p:nvPr/>
        </p:nvSpPr>
        <p:spPr>
          <a:xfrm>
            <a:off x="173507" y="7781304"/>
            <a:ext cx="5253222" cy="21882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6169" tIns="48084" rIns="96169" bIns="48084" numCol="1" spcCol="0" rtlCol="0" fromWordArt="0" anchor="t" anchorCtr="0" forceAA="0" compatLnSpc="1">
            <a:prstTxWarp prst="textNoShape">
              <a:avLst/>
            </a:prstTxWarp>
            <a:noAutofit/>
          </a:bodyPr>
          <a:lstStyle/>
          <a:p>
            <a:pPr algn="just">
              <a:lnSpc>
                <a:spcPts val="1700"/>
              </a:lnSpc>
            </a:pPr>
            <a:r>
              <a:rPr lang="ja-JP" altLang="en-US" sz="1400" kern="100" dirty="0" smtClean="0">
                <a:solidFill>
                  <a:srgbClr val="FF0000"/>
                </a:solidFill>
                <a:ea typeface="ＭＳ 明朝" panose="02020609040205080304" pitchFamily="17" charset="-128"/>
                <a:cs typeface="Times New Roman" panose="02020603050405020304" pitchFamily="18" charset="0"/>
              </a:rPr>
              <a:t>   </a:t>
            </a:r>
            <a:r>
              <a:rPr lang="ja-JP" altLang="en-US" sz="1400" kern="100" spc="300" dirty="0" smtClean="0">
                <a:solidFill>
                  <a:srgbClr val="FF0000"/>
                </a:solidFill>
                <a:latin typeface="ＤＦＰ極太丸ゴシック体" panose="020F0A00010101010101" pitchFamily="50" charset="-128"/>
                <a:ea typeface="ＤＦＰ極太丸ゴシック体" panose="020F0A00010101010101" pitchFamily="50" charset="-128"/>
                <a:cs typeface="Times New Roman" panose="02020603050405020304" pitchFamily="18" charset="0"/>
              </a:rPr>
              <a:t>事前申し込み不要 </a:t>
            </a:r>
            <a:endParaRPr lang="en-US" altLang="ja-JP" sz="1104" u="sng" kern="100" dirty="0" smtClean="0">
              <a:solidFill>
                <a:srgbClr val="FF0000"/>
              </a:solidFill>
              <a:ea typeface="ＭＳ 明朝" panose="02020609040205080304" pitchFamily="17" charset="-128"/>
              <a:cs typeface="Times New Roman" panose="02020603050405020304" pitchFamily="18" charset="0"/>
            </a:endParaRPr>
          </a:p>
          <a:p>
            <a:pPr algn="just">
              <a:lnSpc>
                <a:spcPts val="4000"/>
              </a:lnSpc>
            </a:pPr>
            <a:r>
              <a:rPr lang="ja-JP" altLang="en-US" sz="1104" u="sng" kern="100" dirty="0" smtClean="0">
                <a:solidFill>
                  <a:srgbClr val="FF0000"/>
                </a:solidFill>
                <a:ea typeface="ＭＳ 明朝" panose="02020609040205080304" pitchFamily="17" charset="-128"/>
                <a:cs typeface="Times New Roman" panose="02020603050405020304" pitchFamily="18" charset="0"/>
              </a:rPr>
              <a:t>当日は先着順受付（定員</a:t>
            </a:r>
            <a:r>
              <a:rPr lang="en-US" altLang="ja-JP" sz="1104" u="sng" kern="100" dirty="0">
                <a:solidFill>
                  <a:srgbClr val="FF0000"/>
                </a:solidFill>
                <a:ea typeface="ＭＳ 明朝" panose="02020609040205080304" pitchFamily="17" charset="-128"/>
                <a:cs typeface="Times New Roman" panose="02020603050405020304" pitchFamily="18" charset="0"/>
              </a:rPr>
              <a:t>1</a:t>
            </a:r>
            <a:r>
              <a:rPr lang="en-US" altLang="ja-JP" sz="1104" u="sng" kern="100" dirty="0" smtClean="0">
                <a:solidFill>
                  <a:srgbClr val="FF0000"/>
                </a:solidFill>
                <a:ea typeface="ＭＳ 明朝" panose="02020609040205080304" pitchFamily="17" charset="-128"/>
                <a:cs typeface="Times New Roman" panose="02020603050405020304" pitchFamily="18" charset="0"/>
              </a:rPr>
              <a:t>00</a:t>
            </a:r>
            <a:r>
              <a:rPr lang="ja-JP" altLang="en-US" sz="1104" u="sng" kern="100" dirty="0" smtClean="0">
                <a:solidFill>
                  <a:srgbClr val="FF0000"/>
                </a:solidFill>
                <a:ea typeface="ＭＳ 明朝" panose="02020609040205080304" pitchFamily="17" charset="-128"/>
                <a:cs typeface="Times New Roman" panose="02020603050405020304" pitchFamily="18" charset="0"/>
              </a:rPr>
              <a:t>名）</a:t>
            </a:r>
            <a:endParaRPr lang="en-US" altLang="ja-JP" sz="1104" u="sng" kern="100" dirty="0" smtClean="0">
              <a:solidFill>
                <a:srgbClr val="FF0000"/>
              </a:solidFill>
              <a:ea typeface="ＭＳ 明朝" panose="02020609040205080304" pitchFamily="17" charset="-128"/>
              <a:cs typeface="Times New Roman" panose="02020603050405020304" pitchFamily="18" charset="0"/>
            </a:endParaRPr>
          </a:p>
          <a:p>
            <a:pPr algn="just">
              <a:lnSpc>
                <a:spcPts val="2500"/>
              </a:lnSpc>
            </a:pPr>
            <a:r>
              <a:rPr lang="ja-JP" altLang="en-US" sz="1104" kern="100" dirty="0" smtClean="0">
                <a:ea typeface="ＭＳ 明朝" panose="02020609040205080304" pitchFamily="17" charset="-128"/>
                <a:cs typeface="Times New Roman" panose="02020603050405020304" pitchFamily="18" charset="0"/>
              </a:rPr>
              <a:t>お問い合わせ</a:t>
            </a:r>
            <a:endParaRPr lang="en-US" altLang="ja-JP" sz="1104" kern="100" dirty="0" smtClean="0">
              <a:ea typeface="ＭＳ 明朝" panose="02020609040205080304" pitchFamily="17" charset="-128"/>
              <a:cs typeface="Times New Roman" panose="02020603050405020304" pitchFamily="18" charset="0"/>
            </a:endParaRPr>
          </a:p>
          <a:p>
            <a:pPr algn="just"/>
            <a:r>
              <a:rPr lang="ja-JP" altLang="en-US" sz="1104" kern="100" dirty="0">
                <a:ea typeface="ＭＳ 明朝" panose="02020609040205080304" pitchFamily="17" charset="-128"/>
                <a:cs typeface="Times New Roman" panose="02020603050405020304" pitchFamily="18" charset="0"/>
              </a:rPr>
              <a:t>小山田温泉記念病院内　三重県作業療法士会事務局</a:t>
            </a:r>
          </a:p>
          <a:p>
            <a:pPr>
              <a:lnSpc>
                <a:spcPts val="2500"/>
              </a:lnSpc>
            </a:pPr>
            <a:r>
              <a:rPr lang="en-US" altLang="ja-JP" sz="1400" kern="100" dirty="0" smtClean="0">
                <a:ea typeface="ＭＳ 明朝" panose="02020609040205080304" pitchFamily="17" charset="-128"/>
                <a:cs typeface="Times New Roman" panose="02020603050405020304" pitchFamily="18" charset="0"/>
              </a:rPr>
              <a:t>TEL</a:t>
            </a:r>
            <a:r>
              <a:rPr lang="ja-JP" altLang="en-US" sz="1400" kern="100" dirty="0" smtClean="0">
                <a:ea typeface="ＭＳ 明朝" panose="02020609040205080304" pitchFamily="17" charset="-128"/>
                <a:cs typeface="Times New Roman" panose="02020603050405020304" pitchFamily="18" charset="0"/>
              </a:rPr>
              <a:t>：</a:t>
            </a:r>
            <a:r>
              <a:rPr lang="en-US" altLang="ja-JP" sz="1400" kern="100" spc="210" dirty="0" smtClean="0">
                <a:ea typeface="ＭＳ 明朝" panose="02020609040205080304" pitchFamily="17" charset="-128"/>
                <a:cs typeface="Times New Roman" panose="02020603050405020304" pitchFamily="18" charset="0"/>
              </a:rPr>
              <a:t>059-328-1260</a:t>
            </a:r>
          </a:p>
          <a:p>
            <a:pPr>
              <a:lnSpc>
                <a:spcPts val="1200"/>
              </a:lnSpc>
            </a:pPr>
            <a:r>
              <a:rPr lang="ja-JP" altLang="en-US" sz="1400" kern="100" spc="210" dirty="0" smtClean="0">
                <a:ea typeface="ＭＳ 明朝" panose="02020609040205080304" pitchFamily="17" charset="-128"/>
                <a:cs typeface="Times New Roman" panose="02020603050405020304" pitchFamily="18" charset="0"/>
              </a:rPr>
              <a:t>　　</a:t>
            </a:r>
            <a:r>
              <a:rPr lang="en-US" altLang="ja-JP" sz="1100" kern="100" spc="210" dirty="0" smtClean="0">
                <a:ea typeface="ＭＳ 明朝" panose="02020609040205080304" pitchFamily="17" charset="-128"/>
                <a:cs typeface="Times New Roman" panose="02020603050405020304" pitchFamily="18" charset="0"/>
              </a:rPr>
              <a:t>(</a:t>
            </a:r>
            <a:r>
              <a:rPr lang="ja-JP" altLang="en-US" sz="1100" kern="100" spc="210" dirty="0" smtClean="0">
                <a:ea typeface="ＭＳ 明朝" panose="02020609040205080304" pitchFamily="17" charset="-128"/>
                <a:cs typeface="Times New Roman" panose="02020603050405020304" pitchFamily="18" charset="0"/>
              </a:rPr>
              <a:t>受付時間</a:t>
            </a:r>
            <a:r>
              <a:rPr lang="en-US" altLang="ja-JP" sz="1100" kern="100" spc="210" dirty="0" smtClean="0">
                <a:ea typeface="ＭＳ 明朝" panose="02020609040205080304" pitchFamily="17" charset="-128"/>
                <a:cs typeface="Times New Roman" panose="02020603050405020304" pitchFamily="18" charset="0"/>
              </a:rPr>
              <a:t>:</a:t>
            </a:r>
            <a:r>
              <a:rPr lang="ja-JP" altLang="en-US" sz="1100" kern="100" spc="210" dirty="0" smtClean="0">
                <a:ea typeface="ＭＳ 明朝" panose="02020609040205080304" pitchFamily="17" charset="-128"/>
                <a:cs typeface="Times New Roman" panose="02020603050405020304" pitchFamily="18" charset="0"/>
              </a:rPr>
              <a:t>平日</a:t>
            </a:r>
            <a:r>
              <a:rPr lang="en-US" altLang="ja-JP" sz="1100" kern="100" spc="210" dirty="0" smtClean="0">
                <a:ea typeface="ＭＳ 明朝" panose="02020609040205080304" pitchFamily="17" charset="-128"/>
                <a:cs typeface="Times New Roman" panose="02020603050405020304" pitchFamily="18" charset="0"/>
              </a:rPr>
              <a:t>12:00</a:t>
            </a:r>
            <a:r>
              <a:rPr lang="ja-JP" altLang="en-US" sz="1100" kern="100" spc="210" dirty="0" smtClean="0">
                <a:ea typeface="ＭＳ 明朝" panose="02020609040205080304" pitchFamily="17" charset="-128"/>
                <a:cs typeface="Times New Roman" panose="02020603050405020304" pitchFamily="18" charset="0"/>
              </a:rPr>
              <a:t>～</a:t>
            </a:r>
            <a:r>
              <a:rPr lang="en-US" altLang="ja-JP" sz="1100" kern="100" spc="210" dirty="0" smtClean="0">
                <a:ea typeface="ＭＳ 明朝" panose="02020609040205080304" pitchFamily="17" charset="-128"/>
                <a:cs typeface="Times New Roman" panose="02020603050405020304" pitchFamily="18" charset="0"/>
              </a:rPr>
              <a:t>16:00)</a:t>
            </a:r>
          </a:p>
        </p:txBody>
      </p:sp>
      <p:sp>
        <p:nvSpPr>
          <p:cNvPr id="3" name="テキスト ボックス 2"/>
          <p:cNvSpPr txBox="1"/>
          <p:nvPr/>
        </p:nvSpPr>
        <p:spPr>
          <a:xfrm>
            <a:off x="173507" y="532150"/>
            <a:ext cx="7294541" cy="1777410"/>
          </a:xfrm>
          <a:prstGeom prst="rect">
            <a:avLst/>
          </a:prstGeom>
          <a:noFill/>
        </p:spPr>
        <p:txBody>
          <a:bodyPr wrap="square" rtlCol="0">
            <a:spAutoFit/>
          </a:bodyPr>
          <a:lstStyle/>
          <a:p>
            <a:r>
              <a:rPr kumimoji="1" lang="ja-JP" altLang="en-US" sz="36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rPr>
              <a:t>いつまでも運転が続けられるように</a:t>
            </a:r>
            <a:endParaRPr kumimoji="1" lang="en-US" altLang="ja-JP" sz="36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endParaRPr>
          </a:p>
          <a:p>
            <a:r>
              <a:rPr lang="ja-JP" altLang="en-US" sz="3600" dirty="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rPr>
              <a:t>　</a:t>
            </a:r>
            <a:r>
              <a:rPr lang="ja-JP" altLang="en-US" sz="36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rPr>
              <a:t>　　　　　　　　</a:t>
            </a:r>
            <a:r>
              <a:rPr kumimoji="1" lang="ja-JP" altLang="en-US" sz="36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rPr>
              <a:t>日々の暮らしでできること</a:t>
            </a:r>
            <a:endParaRPr kumimoji="1" lang="en-US" altLang="ja-JP" sz="36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endParaRPr>
          </a:p>
          <a:p>
            <a:pPr>
              <a:lnSpc>
                <a:spcPts val="4500"/>
              </a:lnSpc>
            </a:pPr>
            <a:r>
              <a:rPr lang="ja-JP" altLang="en-US" sz="2400" dirty="0" smtClean="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rPr>
              <a:t>　　　　　　　～高齢になっても運転を続ける為に～</a:t>
            </a:r>
            <a:endParaRPr kumimoji="1" lang="ja-JP" altLang="en-US" sz="2400" dirty="0">
              <a:ln w="9525">
                <a:solidFill>
                  <a:schemeClr val="bg1"/>
                </a:solidFill>
              </a:ln>
              <a:solidFill>
                <a:schemeClr val="bg1"/>
              </a:solidFill>
              <a:effectLst>
                <a:glow rad="266700">
                  <a:srgbClr val="00B0F0"/>
                </a:glow>
                <a:outerShdw blurRad="50800" dist="50800" dir="5940000" algn="ctr" rotWithShape="0">
                  <a:schemeClr val="bg1"/>
                </a:outerShdw>
                <a:reflection stA="45000" endPos="0" dist="50800" dir="5400000" sy="-100000" algn="bl" rotWithShape="0"/>
              </a:effectLst>
              <a:latin typeface="ＤＦＧ中丸ゴシック体" panose="020F0500010101010101" pitchFamily="50" charset="-128"/>
              <a:ea typeface="ＤＦＧ中丸ゴシック体" panose="020F0500010101010101" pitchFamily="50" charset="-128"/>
            </a:endParaRPr>
          </a:p>
        </p:txBody>
      </p:sp>
      <p:sp>
        <p:nvSpPr>
          <p:cNvPr id="24" name="テキスト ボックス 23"/>
          <p:cNvSpPr txBox="1"/>
          <p:nvPr/>
        </p:nvSpPr>
        <p:spPr>
          <a:xfrm>
            <a:off x="3985764" y="4614613"/>
            <a:ext cx="4891164" cy="338554"/>
          </a:xfrm>
          <a:prstGeom prst="rect">
            <a:avLst/>
          </a:prstGeom>
          <a:noFill/>
        </p:spPr>
        <p:txBody>
          <a:bodyPr wrap="square" rtlCol="0">
            <a:spAutoFit/>
          </a:bodyPr>
          <a:lstStyle/>
          <a:p>
            <a:r>
              <a:rPr kumimoji="1" lang="ja-JP" altLang="en-US" sz="1600" dirty="0" smtClean="0"/>
              <a:t>名張市役所　大会議室</a:t>
            </a:r>
            <a:endParaRPr kumimoji="1" lang="ja-JP" altLang="en-US" sz="1600" dirty="0"/>
          </a:p>
        </p:txBody>
      </p:sp>
      <p:sp>
        <p:nvSpPr>
          <p:cNvPr id="25" name="テキスト ボックス 24"/>
          <p:cNvSpPr txBox="1"/>
          <p:nvPr/>
        </p:nvSpPr>
        <p:spPr>
          <a:xfrm>
            <a:off x="2873979" y="5516079"/>
            <a:ext cx="4817177" cy="830997"/>
          </a:xfrm>
          <a:prstGeom prst="rect">
            <a:avLst/>
          </a:prstGeom>
          <a:noFill/>
        </p:spPr>
        <p:txBody>
          <a:bodyPr wrap="square" rtlCol="0">
            <a:spAutoFit/>
          </a:bodyPr>
          <a:lstStyle/>
          <a:p>
            <a:r>
              <a:rPr lang="ja-JP" altLang="en-US" sz="1600" dirty="0" smtClean="0"/>
              <a:t>①名張警察署　交通課</a:t>
            </a:r>
            <a:endParaRPr lang="en-US" altLang="ja-JP" sz="1600" dirty="0"/>
          </a:p>
          <a:p>
            <a:r>
              <a:rPr kumimoji="1" lang="ja-JP" altLang="en-US" sz="1600" dirty="0" smtClean="0"/>
              <a:t>②</a:t>
            </a:r>
            <a:r>
              <a:rPr lang="ja-JP" altLang="en-US" sz="1600" dirty="0" smtClean="0"/>
              <a:t>松永 </a:t>
            </a:r>
            <a:r>
              <a:rPr lang="ja-JP" altLang="en-US" sz="1600" dirty="0"/>
              <a:t>麻奈 </a:t>
            </a:r>
            <a:r>
              <a:rPr lang="ja-JP" altLang="en-US" sz="1200" dirty="0" smtClean="0"/>
              <a:t>作業療法士</a:t>
            </a:r>
            <a:r>
              <a:rPr lang="ja-JP" altLang="en-US" sz="1600" dirty="0" smtClean="0"/>
              <a:t>　（介護老人保健施設　輝）</a:t>
            </a:r>
            <a:endParaRPr lang="en-US" altLang="ja-JP" sz="1600" dirty="0"/>
          </a:p>
          <a:p>
            <a:r>
              <a:rPr lang="ja-JP" altLang="en-US" sz="1600" dirty="0" smtClean="0"/>
              <a:t>　</a:t>
            </a:r>
            <a:r>
              <a:rPr lang="ja-JP" altLang="en-US" sz="1600" dirty="0"/>
              <a:t> </a:t>
            </a:r>
            <a:r>
              <a:rPr lang="ja-JP" altLang="en-US" sz="1600" dirty="0" smtClean="0"/>
              <a:t>三重県</a:t>
            </a:r>
            <a:r>
              <a:rPr lang="ja-JP" altLang="en-US" sz="1600" dirty="0"/>
              <a:t>作業療法士会 </a:t>
            </a:r>
            <a:r>
              <a:rPr lang="ja-JP" altLang="en-US" sz="1600" dirty="0" smtClean="0"/>
              <a:t>認知症作業療法推進委員</a:t>
            </a:r>
            <a:endParaRPr lang="en-US" altLang="ja-JP" sz="1600" dirty="0"/>
          </a:p>
        </p:txBody>
      </p:sp>
      <p:sp>
        <p:nvSpPr>
          <p:cNvPr id="23" name="テキスト ボックス 22"/>
          <p:cNvSpPr txBox="1"/>
          <p:nvPr/>
        </p:nvSpPr>
        <p:spPr>
          <a:xfrm>
            <a:off x="3937290" y="3725194"/>
            <a:ext cx="4688114" cy="584775"/>
          </a:xfrm>
          <a:prstGeom prst="rect">
            <a:avLst/>
          </a:prstGeom>
          <a:noFill/>
        </p:spPr>
        <p:txBody>
          <a:bodyPr wrap="square" rtlCol="0">
            <a:spAutoFit/>
          </a:bodyPr>
          <a:lstStyle/>
          <a:p>
            <a:r>
              <a:rPr lang="ja-JP" altLang="en-US" sz="1600" dirty="0" smtClean="0"/>
              <a:t>令和 元 </a:t>
            </a:r>
            <a:r>
              <a:rPr kumimoji="1" lang="ja-JP" altLang="en-US" sz="1600" dirty="0" smtClean="0"/>
              <a:t>年</a:t>
            </a:r>
            <a:r>
              <a:rPr kumimoji="1" lang="en-US" altLang="ja-JP" sz="1600" dirty="0" smtClean="0"/>
              <a:t>12</a:t>
            </a:r>
            <a:r>
              <a:rPr kumimoji="1" lang="ja-JP" altLang="en-US" sz="1600" dirty="0" smtClean="0"/>
              <a:t>月</a:t>
            </a:r>
            <a:r>
              <a:rPr lang="en-US" altLang="ja-JP" sz="1600" dirty="0"/>
              <a:t>8</a:t>
            </a:r>
            <a:r>
              <a:rPr kumimoji="1" lang="ja-JP" altLang="en-US" sz="1600" dirty="0" smtClean="0"/>
              <a:t>日（日）</a:t>
            </a:r>
            <a:endParaRPr kumimoji="1" lang="en-US" altLang="ja-JP" sz="1600" dirty="0" smtClean="0"/>
          </a:p>
          <a:p>
            <a:r>
              <a:rPr lang="en-US" altLang="ja-JP" sz="1600" dirty="0" smtClean="0"/>
              <a:t>10</a:t>
            </a:r>
            <a:r>
              <a:rPr lang="ja-JP" altLang="en-US" sz="1600" dirty="0" smtClean="0"/>
              <a:t>：</a:t>
            </a:r>
            <a:r>
              <a:rPr lang="en-US" altLang="ja-JP" sz="1600" dirty="0"/>
              <a:t>0</a:t>
            </a:r>
            <a:r>
              <a:rPr lang="en-US" altLang="ja-JP" sz="1600" dirty="0" smtClean="0"/>
              <a:t>0</a:t>
            </a:r>
            <a:r>
              <a:rPr lang="ja-JP" altLang="en-US" sz="1600" dirty="0" smtClean="0"/>
              <a:t> ～ </a:t>
            </a:r>
            <a:r>
              <a:rPr lang="en-US" altLang="ja-JP" sz="1600" dirty="0" smtClean="0"/>
              <a:t>11</a:t>
            </a:r>
            <a:r>
              <a:rPr lang="ja-JP" altLang="en-US" sz="1600" dirty="0" smtClean="0"/>
              <a:t>：</a:t>
            </a:r>
            <a:r>
              <a:rPr lang="en-US" altLang="ja-JP" sz="1600" dirty="0"/>
              <a:t>3</a:t>
            </a:r>
            <a:r>
              <a:rPr lang="en-US" altLang="ja-JP" sz="1600" dirty="0" smtClean="0"/>
              <a:t>0</a:t>
            </a:r>
            <a:r>
              <a:rPr lang="ja-JP" altLang="en-US" sz="1600" dirty="0" smtClean="0"/>
              <a:t>　　 受付</a:t>
            </a:r>
            <a:r>
              <a:rPr lang="en-US" altLang="ja-JP" sz="1600" dirty="0"/>
              <a:t>9</a:t>
            </a:r>
            <a:r>
              <a:rPr lang="ja-JP" altLang="en-US" sz="1600" dirty="0" smtClean="0"/>
              <a:t>：</a:t>
            </a:r>
            <a:r>
              <a:rPr lang="en-US" altLang="ja-JP" sz="1600" dirty="0" smtClean="0"/>
              <a:t>40</a:t>
            </a:r>
            <a:r>
              <a:rPr lang="ja-JP" altLang="en-US" sz="1600" dirty="0" smtClean="0"/>
              <a:t>～</a:t>
            </a:r>
            <a:endParaRPr lang="en-US" altLang="ja-JP" sz="1600" dirty="0" smtClean="0"/>
          </a:p>
        </p:txBody>
      </p:sp>
      <p:grpSp>
        <p:nvGrpSpPr>
          <p:cNvPr id="34" name="グループ化 33"/>
          <p:cNvGrpSpPr/>
          <p:nvPr/>
        </p:nvGrpSpPr>
        <p:grpSpPr>
          <a:xfrm>
            <a:off x="2715052" y="3468488"/>
            <a:ext cx="1238305" cy="1092912"/>
            <a:chOff x="1701567" y="1966593"/>
            <a:chExt cx="1371295" cy="1437514"/>
          </a:xfrm>
        </p:grpSpPr>
        <p:pic>
          <p:nvPicPr>
            <p:cNvPr id="33" name="図 3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61" b="69281" l="9828" r="89926"/>
                      </a14:imgEffect>
                    </a14:imgLayer>
                  </a14:imgProps>
                </a:ext>
                <a:ext uri="{28A0092B-C50C-407E-A947-70E740481C1C}">
                  <a14:useLocalDpi xmlns:a14="http://schemas.microsoft.com/office/drawing/2010/main" val="0"/>
                </a:ext>
              </a:extLst>
            </a:blip>
            <a:srcRect b="22937"/>
            <a:stretch/>
          </p:blipFill>
          <p:spPr>
            <a:xfrm rot="20910519">
              <a:off x="1701567" y="1966593"/>
              <a:ext cx="1240535" cy="1437514"/>
            </a:xfrm>
            <a:prstGeom prst="rect">
              <a:avLst/>
            </a:prstGeom>
          </p:spPr>
        </p:pic>
        <p:sp>
          <p:nvSpPr>
            <p:cNvPr id="28" name="テキスト ボックス 27"/>
            <p:cNvSpPr txBox="1"/>
            <p:nvPr/>
          </p:nvSpPr>
          <p:spPr>
            <a:xfrm>
              <a:off x="1917341" y="2347760"/>
              <a:ext cx="1155521" cy="461665"/>
            </a:xfrm>
            <a:prstGeom prst="rect">
              <a:avLst/>
            </a:prstGeom>
            <a:noFill/>
          </p:spPr>
          <p:txBody>
            <a:bodyPr wrap="square" rtlCol="0">
              <a:spAutoFit/>
            </a:bodyPr>
            <a:lstStyle/>
            <a:p>
              <a:r>
                <a:rPr lang="ja-JP" altLang="en-US" sz="2400" dirty="0" smtClean="0"/>
                <a:t>日時</a:t>
              </a:r>
              <a:endParaRPr kumimoji="1" lang="ja-JP" altLang="en-US" sz="2400" dirty="0"/>
            </a:p>
          </p:txBody>
        </p:sp>
      </p:grpSp>
      <p:sp>
        <p:nvSpPr>
          <p:cNvPr id="11" name="雲 10"/>
          <p:cNvSpPr/>
          <p:nvPr/>
        </p:nvSpPr>
        <p:spPr>
          <a:xfrm>
            <a:off x="5224532" y="2433586"/>
            <a:ext cx="2270222" cy="1050385"/>
          </a:xfrm>
          <a:prstGeom prst="cloud">
            <a:avLst/>
          </a:prstGeom>
          <a:gradFill>
            <a:gsLst>
              <a:gs pos="8000">
                <a:schemeClr val="bg1">
                  <a:lumMod val="85000"/>
                </a:schemeClr>
              </a:gs>
              <a:gs pos="12000">
                <a:schemeClr val="bg1">
                  <a:lumMod val="95000"/>
                  <a:shade val="67500"/>
                  <a:satMod val="115000"/>
                </a:schemeClr>
              </a:gs>
              <a:gs pos="50000">
                <a:schemeClr val="bg1">
                  <a:lumMod val="95000"/>
                  <a:shade val="100000"/>
                  <a:satMod val="115000"/>
                </a:schemeClr>
              </a:gs>
            </a:gsLst>
            <a:path path="circle">
              <a:fillToRect t="100000" r="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505244" y="2685287"/>
            <a:ext cx="1730458" cy="461665"/>
          </a:xfrm>
          <a:prstGeom prst="rect">
            <a:avLst/>
          </a:prstGeom>
          <a:noFill/>
          <a:ln>
            <a:noFill/>
          </a:ln>
        </p:spPr>
        <p:txBody>
          <a:bodyPr wrap="square" rtlCol="0">
            <a:spAutoFit/>
          </a:bodyPr>
          <a:lstStyle/>
          <a:p>
            <a:r>
              <a:rPr kumimoji="1" lang="ja-JP" altLang="en-US" dirty="0" smtClean="0"/>
              <a:t>参加費：</a:t>
            </a:r>
            <a:r>
              <a:rPr kumimoji="1" lang="ja-JP" altLang="en-US" sz="2400" dirty="0" smtClean="0">
                <a:solidFill>
                  <a:srgbClr val="FF0000"/>
                </a:solidFill>
              </a:rPr>
              <a:t>無料</a:t>
            </a:r>
            <a:endParaRPr kumimoji="1" lang="ja-JP" altLang="en-US" sz="2400" dirty="0">
              <a:solidFill>
                <a:srgbClr val="FF0000"/>
              </a:solidFill>
            </a:endParaRPr>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64421">
            <a:off x="1565528" y="5030005"/>
            <a:ext cx="1548548" cy="1469723"/>
          </a:xfrm>
          <a:prstGeom prst="rect">
            <a:avLst/>
          </a:prstGeom>
        </p:spPr>
      </p:pic>
      <p:sp>
        <p:nvSpPr>
          <p:cNvPr id="38" name="テキスト ボックス 37"/>
          <p:cNvSpPr txBox="1"/>
          <p:nvPr/>
        </p:nvSpPr>
        <p:spPr>
          <a:xfrm>
            <a:off x="1854537" y="5530367"/>
            <a:ext cx="1081029" cy="461665"/>
          </a:xfrm>
          <a:prstGeom prst="rect">
            <a:avLst/>
          </a:prstGeom>
          <a:noFill/>
        </p:spPr>
        <p:txBody>
          <a:bodyPr wrap="square" rtlCol="0">
            <a:spAutoFit/>
          </a:bodyPr>
          <a:lstStyle/>
          <a:p>
            <a:r>
              <a:rPr lang="ja-JP" altLang="en-US" sz="2400" b="1" dirty="0" smtClean="0"/>
              <a:t>講 師</a:t>
            </a:r>
            <a:endParaRPr kumimoji="1" lang="ja-JP" altLang="en-US" sz="2400" b="1" dirty="0"/>
          </a:p>
        </p:txBody>
      </p:sp>
      <p:sp>
        <p:nvSpPr>
          <p:cNvPr id="9" name="テキスト ボックス 8"/>
          <p:cNvSpPr txBox="1"/>
          <p:nvPr/>
        </p:nvSpPr>
        <p:spPr>
          <a:xfrm>
            <a:off x="3609006" y="6450628"/>
            <a:ext cx="377144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ニュースなどで高齢者の運転事故について耳にすることが多くなっています。今回の公開講座では</a:t>
            </a:r>
            <a:r>
              <a:rPr kumimoji="1" lang="ja-JP" altLang="en-US" sz="1200" smtClean="0"/>
              <a:t>、</a:t>
            </a:r>
            <a:r>
              <a:rPr lang="ja-JP" altLang="en-US" sz="1200" smtClean="0"/>
              <a:t>交通課</a:t>
            </a:r>
            <a:r>
              <a:rPr kumimoji="1" lang="ja-JP" altLang="en-US" sz="1200" dirty="0" smtClean="0"/>
              <a:t>の方に三重県内における高齢者の自動車運転に関する現状を伝えて頂き、作業療法士による講話</a:t>
            </a:r>
            <a:r>
              <a:rPr lang="ja-JP" altLang="en-US" sz="1200" dirty="0" smtClean="0"/>
              <a:t>を通し</a:t>
            </a:r>
            <a:r>
              <a:rPr kumimoji="1" lang="ja-JP" altLang="en-US" sz="1200" dirty="0" smtClean="0"/>
              <a:t>、皆様の生活の手段の一つである「運転」が少しでも長く続けられるよう生活の中でできる工夫を紹介します。</a:t>
            </a:r>
            <a:endParaRPr kumimoji="1" lang="ja-JP" altLang="en-US" sz="1200" dirty="0"/>
          </a:p>
        </p:txBody>
      </p:sp>
      <p:sp>
        <p:nvSpPr>
          <p:cNvPr id="12" name="正方形/長方形 11"/>
          <p:cNvSpPr/>
          <p:nvPr/>
        </p:nvSpPr>
        <p:spPr>
          <a:xfrm>
            <a:off x="226281" y="7795593"/>
            <a:ext cx="2069630" cy="27146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82391" y="7747853"/>
            <a:ext cx="2157411"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8"/>
          <a:stretch>
            <a:fillRect/>
          </a:stretch>
        </p:blipFill>
        <p:spPr>
          <a:xfrm>
            <a:off x="4577488" y="7943851"/>
            <a:ext cx="2658214" cy="2423506"/>
          </a:xfrm>
          <a:prstGeom prst="rect">
            <a:avLst/>
          </a:prstGeom>
        </p:spPr>
      </p:pic>
      <p:grpSp>
        <p:nvGrpSpPr>
          <p:cNvPr id="37" name="グループ化 36"/>
          <p:cNvGrpSpPr/>
          <p:nvPr/>
        </p:nvGrpSpPr>
        <p:grpSpPr>
          <a:xfrm>
            <a:off x="2868462" y="4218720"/>
            <a:ext cx="1182653" cy="1080870"/>
            <a:chOff x="-25196" y="3428257"/>
            <a:chExt cx="1182653" cy="1109008"/>
          </a:xfrm>
        </p:grpSpPr>
        <p:pic>
          <p:nvPicPr>
            <p:cNvPr id="27" name="図 26"/>
            <p:cNvPicPr>
              <a:picLocks noChangeAspect="1"/>
            </p:cNvPicPr>
            <p:nvPr/>
          </p:nvPicPr>
          <p:blipFill rotWithShape="1">
            <a:blip r:embed="rId9">
              <a:extLst>
                <a:ext uri="{28A0092B-C50C-407E-A947-70E740481C1C}">
                  <a14:useLocalDpi xmlns:a14="http://schemas.microsoft.com/office/drawing/2010/main" val="0"/>
                </a:ext>
              </a:extLst>
            </a:blip>
            <a:srcRect t="1954" b="51495"/>
            <a:stretch/>
          </p:blipFill>
          <p:spPr>
            <a:xfrm rot="590763">
              <a:off x="-25196" y="3428257"/>
              <a:ext cx="1182653" cy="1109008"/>
            </a:xfrm>
            <a:prstGeom prst="rect">
              <a:avLst/>
            </a:prstGeom>
          </p:spPr>
        </p:pic>
        <p:sp>
          <p:nvSpPr>
            <p:cNvPr id="36" name="テキスト ボックス 35"/>
            <p:cNvSpPr txBox="1"/>
            <p:nvPr/>
          </p:nvSpPr>
          <p:spPr>
            <a:xfrm>
              <a:off x="240418" y="3707073"/>
              <a:ext cx="851688" cy="461665"/>
            </a:xfrm>
            <a:prstGeom prst="rect">
              <a:avLst/>
            </a:prstGeom>
            <a:noFill/>
          </p:spPr>
          <p:txBody>
            <a:bodyPr wrap="square" rtlCol="0">
              <a:spAutoFit/>
            </a:bodyPr>
            <a:lstStyle/>
            <a:p>
              <a:r>
                <a:rPr lang="ja-JP" altLang="en-US" sz="2400" dirty="0">
                  <a:solidFill>
                    <a:prstClr val="black"/>
                  </a:solidFill>
                </a:rPr>
                <a:t>会場</a:t>
              </a:r>
              <a:endParaRPr kumimoji="1" lang="ja-JP" altLang="en-US" sz="2400" dirty="0"/>
            </a:p>
          </p:txBody>
        </p:sp>
      </p:grpSp>
    </p:spTree>
    <p:extLst>
      <p:ext uri="{BB962C8B-B14F-4D97-AF65-F5344CB8AC3E}">
        <p14:creationId xmlns:p14="http://schemas.microsoft.com/office/powerpoint/2010/main" val="382577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1452</TotalTime>
  <Words>189</Words>
  <Application>Microsoft Office PowerPoint</Application>
  <PresentationFormat>ユーザー設定</PresentationFormat>
  <Paragraphs>27</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ＤＦＧ中丸ゴシック体</vt:lpstr>
      <vt:lpstr>ＤＦＰ極太丸ゴシック体</vt:lpstr>
      <vt:lpstr>ＭＳ Ｐゴシック</vt:lpstr>
      <vt:lpstr>ＭＳ 明朝</vt:lpstr>
      <vt:lpstr>Arial</vt:lpstr>
      <vt:lpstr>Calibri</vt:lpstr>
      <vt:lpstr>Calibri Light</vt:lpstr>
      <vt:lpstr>Century</vt:lpstr>
      <vt:lpstr>Times New Roman</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PT03</dc:creator>
  <cp:lastModifiedBy>PT03</cp:lastModifiedBy>
  <cp:revision>56</cp:revision>
  <cp:lastPrinted>2019-09-17T04:42:43Z</cp:lastPrinted>
  <dcterms:created xsi:type="dcterms:W3CDTF">2018-11-09T00:26:33Z</dcterms:created>
  <dcterms:modified xsi:type="dcterms:W3CDTF">2019-09-30T23:28:33Z</dcterms:modified>
</cp:coreProperties>
</file>